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help.ubuntu.com/stable/ubuntu-help/shell-introduction.html.ru#activiti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EE0FCD-1D24-4A80-8FF4-149D1F8EDF02}"/>
              </a:ext>
            </a:extLst>
          </p:cNvPr>
          <p:cNvSpPr>
            <a:spLocks noGrp="1"/>
          </p:cNvSpPr>
          <p:nvPr>
            <p:ph type="ctrTitle"/>
          </p:nvPr>
        </p:nvSpPr>
        <p:spPr>
          <a:xfrm>
            <a:off x="581194" y="1878699"/>
            <a:ext cx="10993549" cy="886777"/>
          </a:xfrm>
        </p:spPr>
        <p:txBody>
          <a:bodyPr/>
          <a:lstStyle/>
          <a:p>
            <a:pPr algn="ctr"/>
            <a:r>
              <a:rPr lang="kk-KZ" dirty="0"/>
              <a:t>Лекция </a:t>
            </a:r>
            <a:r>
              <a:rPr lang="ru-RU" dirty="0"/>
              <a:t>10</a:t>
            </a:r>
          </a:p>
        </p:txBody>
      </p:sp>
      <p:sp>
        <p:nvSpPr>
          <p:cNvPr id="3" name="Подзаголовок 2">
            <a:extLst>
              <a:ext uri="{FF2B5EF4-FFF2-40B4-BE49-F238E27FC236}">
                <a16:creationId xmlns:a16="http://schemas.microsoft.com/office/drawing/2014/main" id="{30DEC3C7-4222-4EC2-9A7A-6BEFB7556367}"/>
              </a:ext>
            </a:extLst>
          </p:cNvPr>
          <p:cNvSpPr>
            <a:spLocks noGrp="1"/>
          </p:cNvSpPr>
          <p:nvPr>
            <p:ph type="subTitle" idx="1"/>
          </p:nvPr>
        </p:nvSpPr>
        <p:spPr>
          <a:xfrm>
            <a:off x="599227" y="4535912"/>
            <a:ext cx="10993546" cy="590321"/>
          </a:xfrm>
        </p:spPr>
        <p:txBody>
          <a:bodyPr/>
          <a:lstStyle/>
          <a:p>
            <a:pPr algn="r"/>
            <a:r>
              <a:rPr lang="kk-KZ" sz="1800" dirty="0">
                <a:solidFill>
                  <a:srgbClr val="FFC000"/>
                </a:solidFill>
                <a:effectLst/>
                <a:latin typeface="Times New Roman" panose="02020603050405020304" pitchFamily="18" charset="0"/>
                <a:ea typeface="Times New Roman" panose="02020603050405020304" pitchFamily="18" charset="0"/>
              </a:rPr>
              <a:t>Управление параметрами доступа в ОС </a:t>
            </a:r>
            <a:r>
              <a:rPr lang="en-US" sz="1800" dirty="0">
                <a:solidFill>
                  <a:srgbClr val="FFC000"/>
                </a:solidFill>
                <a:effectLst/>
                <a:latin typeface="Times New Roman" panose="02020603050405020304" pitchFamily="18" charset="0"/>
                <a:ea typeface="Times New Roman" panose="02020603050405020304" pitchFamily="18" charset="0"/>
              </a:rPr>
              <a:t>Linux</a:t>
            </a:r>
            <a:endParaRPr lang="ru-RU" dirty="0">
              <a:solidFill>
                <a:srgbClr val="FFC000"/>
              </a:solidFill>
            </a:endParaRPr>
          </a:p>
        </p:txBody>
      </p:sp>
    </p:spTree>
    <p:extLst>
      <p:ext uri="{BB962C8B-B14F-4D97-AF65-F5344CB8AC3E}">
        <p14:creationId xmlns:p14="http://schemas.microsoft.com/office/powerpoint/2010/main" val="3500178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746B9E-5798-4974-A81A-D283069ECB8B}"/>
              </a:ext>
            </a:extLst>
          </p:cNvPr>
          <p:cNvSpPr>
            <a:spLocks noGrp="1"/>
          </p:cNvSpPr>
          <p:nvPr>
            <p:ph type="title"/>
          </p:nvPr>
        </p:nvSpPr>
        <p:spPr>
          <a:xfrm>
            <a:off x="581192" y="702156"/>
            <a:ext cx="11029616" cy="948844"/>
          </a:xfrm>
        </p:spPr>
        <p:txBody>
          <a:bodyPr/>
          <a:lstStyle/>
          <a:p>
            <a:pPr algn="ctr"/>
            <a:r>
              <a:rPr lang="ru-RU" dirty="0">
                <a:solidFill>
                  <a:srgbClr val="FFC000"/>
                </a:solidFill>
              </a:rPr>
              <a:t>Необходимость прав администратора</a:t>
            </a:r>
          </a:p>
        </p:txBody>
      </p:sp>
      <p:sp>
        <p:nvSpPr>
          <p:cNvPr id="3" name="Объект 2">
            <a:extLst>
              <a:ext uri="{FF2B5EF4-FFF2-40B4-BE49-F238E27FC236}">
                <a16:creationId xmlns:a16="http://schemas.microsoft.com/office/drawing/2014/main" id="{0A57BE76-C011-4A37-BC64-EDDF00F28714}"/>
              </a:ext>
            </a:extLst>
          </p:cNvPr>
          <p:cNvSpPr>
            <a:spLocks noGrp="1"/>
          </p:cNvSpPr>
          <p:nvPr>
            <p:ph idx="1"/>
          </p:nvPr>
        </p:nvSpPr>
        <p:spPr/>
        <p:txBody>
          <a:bodyPr/>
          <a:lstStyle/>
          <a:p>
            <a:r>
              <a:rPr lang="ru-RU" dirty="0"/>
              <a:t>Требование обладать правами администратора для внесения важных изменений в систему полезно потому, что оно помогает предотвратить повреждение системы, случайное или намеренное.</a:t>
            </a:r>
          </a:p>
          <a:p>
            <a:r>
              <a:rPr lang="ru-RU" dirty="0"/>
              <a:t>Если иметь права администратора постоянно, то можно случайно изменить важный файл или запустить приложение, которое может ошибочно изменить что-то важное. Временное предоставление прав администратора, только тогда, когда они действительно нужны, уменьшает риск подобных ошибок.</a:t>
            </a:r>
          </a:p>
          <a:p>
            <a:r>
              <a:rPr lang="ru-RU" dirty="0"/>
              <a:t>Получать права администратора должны лишь надёжные, доверенные пользователи. Это не позволит другим пользователям создавать хаос в системе, например, удаляя нужные вам приложения, устанавливая ненужные приложения или изменяя важные файлы. Это полезно с точки зрения безопасности.</a:t>
            </a:r>
          </a:p>
          <a:p>
            <a:endParaRPr lang="ru-RU" dirty="0"/>
          </a:p>
        </p:txBody>
      </p:sp>
    </p:spTree>
    <p:extLst>
      <p:ext uri="{BB962C8B-B14F-4D97-AF65-F5344CB8AC3E}">
        <p14:creationId xmlns:p14="http://schemas.microsoft.com/office/powerpoint/2010/main" val="825807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29A0C7-E049-4DE9-8018-2FEA3419CE23}"/>
              </a:ext>
            </a:extLst>
          </p:cNvPr>
          <p:cNvSpPr>
            <a:spLocks noGrp="1"/>
          </p:cNvSpPr>
          <p:nvPr>
            <p:ph type="title"/>
          </p:nvPr>
        </p:nvSpPr>
        <p:spPr>
          <a:xfrm>
            <a:off x="581192" y="702156"/>
            <a:ext cx="11029616" cy="898044"/>
          </a:xfrm>
        </p:spPr>
        <p:txBody>
          <a:bodyPr/>
          <a:lstStyle/>
          <a:p>
            <a:pPr algn="ctr"/>
            <a:r>
              <a:rPr lang="ru-RU" dirty="0">
                <a:solidFill>
                  <a:srgbClr val="FFC000"/>
                </a:solidFill>
              </a:rPr>
              <a:t>Назначение административных полномочий</a:t>
            </a:r>
          </a:p>
        </p:txBody>
      </p:sp>
      <p:sp>
        <p:nvSpPr>
          <p:cNvPr id="3" name="Объект 2">
            <a:extLst>
              <a:ext uri="{FF2B5EF4-FFF2-40B4-BE49-F238E27FC236}">
                <a16:creationId xmlns:a16="http://schemas.microsoft.com/office/drawing/2014/main" id="{623D5654-707C-4EF9-8239-12624E45A36D}"/>
              </a:ext>
            </a:extLst>
          </p:cNvPr>
          <p:cNvSpPr>
            <a:spLocks noGrp="1"/>
          </p:cNvSpPr>
          <p:nvPr>
            <p:ph idx="1"/>
          </p:nvPr>
        </p:nvSpPr>
        <p:spPr/>
        <p:txBody>
          <a:bodyPr/>
          <a:lstStyle/>
          <a:p>
            <a:pPr>
              <a:buFont typeface="+mj-lt"/>
              <a:buAutoNum type="arabicPeriod"/>
            </a:pPr>
            <a:r>
              <a:rPr lang="ru-RU" dirty="0"/>
              <a:t>Откройте </a:t>
            </a:r>
            <a:r>
              <a:rPr lang="ru-RU" dirty="0">
                <a:hlinkClick r:id="rId2" tooltip="Режим обзора"/>
              </a:rPr>
              <a:t>Обзор</a:t>
            </a:r>
            <a:r>
              <a:rPr lang="ru-RU" dirty="0"/>
              <a:t> и начните вводить: Пользователи.</a:t>
            </a:r>
          </a:p>
          <a:p>
            <a:pPr>
              <a:buFont typeface="+mj-lt"/>
              <a:buAutoNum type="arabicPeriod"/>
            </a:pPr>
            <a:r>
              <a:rPr lang="ru-RU" dirty="0"/>
              <a:t>Нажмите Пользователи чтобы открыть этот раздел настроек.</a:t>
            </a:r>
          </a:p>
          <a:p>
            <a:pPr>
              <a:buFont typeface="+mj-lt"/>
              <a:buAutoNum type="arabicPeriod"/>
            </a:pPr>
            <a:r>
              <a:rPr lang="ru-RU" dirty="0"/>
              <a:t>Нажмите Разблокировать в верхнем правом углу и затем по запросу системы введите свой пароль.</a:t>
            </a:r>
          </a:p>
          <a:p>
            <a:pPr>
              <a:buFont typeface="+mj-lt"/>
              <a:buAutoNum type="arabicPeriod"/>
            </a:pPr>
            <a:r>
              <a:rPr lang="ru-RU" dirty="0"/>
              <a:t>В разделе Пользователи выберите пользователя, полномочия которого вы хотите изменить.</a:t>
            </a:r>
          </a:p>
          <a:p>
            <a:pPr>
              <a:buFont typeface="+mj-lt"/>
              <a:buAutoNum type="arabicPeriod"/>
            </a:pPr>
            <a:r>
              <a:rPr lang="ru-RU" dirty="0"/>
              <a:t>Переведите переключатель Администратор в положение «включено».</a:t>
            </a:r>
          </a:p>
          <a:p>
            <a:pPr>
              <a:buFont typeface="+mj-lt"/>
              <a:buAutoNum type="arabicPeriod"/>
            </a:pPr>
            <a:r>
              <a:rPr lang="ru-RU" dirty="0"/>
              <a:t>Полномочия пользователя изменятся при его следующем входе в систему.</a:t>
            </a:r>
          </a:p>
          <a:p>
            <a:endParaRPr lang="ru-RU" dirty="0"/>
          </a:p>
        </p:txBody>
      </p:sp>
    </p:spTree>
    <p:extLst>
      <p:ext uri="{BB962C8B-B14F-4D97-AF65-F5344CB8AC3E}">
        <p14:creationId xmlns:p14="http://schemas.microsoft.com/office/powerpoint/2010/main" val="379864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A2E7A0-4A4D-4EE1-AC32-D17021860A5B}"/>
              </a:ext>
            </a:extLst>
          </p:cNvPr>
          <p:cNvSpPr>
            <a:spLocks noGrp="1"/>
          </p:cNvSpPr>
          <p:nvPr>
            <p:ph type="title"/>
          </p:nvPr>
        </p:nvSpPr>
        <p:spPr/>
        <p:txBody>
          <a:bodyPr/>
          <a:lstStyle/>
          <a:p>
            <a:pPr algn="ctr"/>
            <a:r>
              <a:rPr lang="ru-RU" dirty="0">
                <a:solidFill>
                  <a:srgbClr val="FFC000"/>
                </a:solidFill>
              </a:rPr>
              <a:t>Назначение административных полномочий</a:t>
            </a:r>
            <a:endParaRPr lang="ru-RU" dirty="0"/>
          </a:p>
        </p:txBody>
      </p:sp>
      <p:pic>
        <p:nvPicPr>
          <p:cNvPr id="5" name="Объект 4">
            <a:extLst>
              <a:ext uri="{FF2B5EF4-FFF2-40B4-BE49-F238E27FC236}">
                <a16:creationId xmlns:a16="http://schemas.microsoft.com/office/drawing/2014/main" id="{455B933D-A1F6-41E1-99F5-76D00BD71A42}"/>
              </a:ext>
            </a:extLst>
          </p:cNvPr>
          <p:cNvPicPr>
            <a:picLocks noGrp="1" noChangeAspect="1"/>
          </p:cNvPicPr>
          <p:nvPr>
            <p:ph idx="1"/>
          </p:nvPr>
        </p:nvPicPr>
        <p:blipFill>
          <a:blip r:embed="rId2"/>
          <a:stretch>
            <a:fillRect/>
          </a:stretch>
        </p:blipFill>
        <p:spPr>
          <a:xfrm>
            <a:off x="3153410" y="2181225"/>
            <a:ext cx="5885180" cy="3678238"/>
          </a:xfrm>
        </p:spPr>
      </p:pic>
    </p:spTree>
    <p:extLst>
      <p:ext uri="{BB962C8B-B14F-4D97-AF65-F5344CB8AC3E}">
        <p14:creationId xmlns:p14="http://schemas.microsoft.com/office/powerpoint/2010/main" val="63997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959F9A-1A1A-46AD-8256-2B77D09581FA}"/>
              </a:ext>
            </a:extLst>
          </p:cNvPr>
          <p:cNvSpPr>
            <a:spLocks noGrp="1"/>
          </p:cNvSpPr>
          <p:nvPr>
            <p:ph type="title"/>
          </p:nvPr>
        </p:nvSpPr>
        <p:spPr>
          <a:xfrm>
            <a:off x="581192" y="702156"/>
            <a:ext cx="11029616" cy="787977"/>
          </a:xfrm>
        </p:spPr>
        <p:txBody>
          <a:bodyPr/>
          <a:lstStyle/>
          <a:p>
            <a:pPr algn="ctr"/>
            <a:r>
              <a:rPr lang="ru-RU" dirty="0">
                <a:solidFill>
                  <a:srgbClr val="FFC000"/>
                </a:solidFill>
              </a:rPr>
              <a:t>Учетные записи пользователей</a:t>
            </a:r>
          </a:p>
        </p:txBody>
      </p:sp>
      <p:sp>
        <p:nvSpPr>
          <p:cNvPr id="3" name="Объект 2">
            <a:extLst>
              <a:ext uri="{FF2B5EF4-FFF2-40B4-BE49-F238E27FC236}">
                <a16:creationId xmlns:a16="http://schemas.microsoft.com/office/drawing/2014/main" id="{43B0B2FA-7942-413E-8097-E9756FD9A7AE}"/>
              </a:ext>
            </a:extLst>
          </p:cNvPr>
          <p:cNvSpPr>
            <a:spLocks noGrp="1"/>
          </p:cNvSpPr>
          <p:nvPr>
            <p:ph idx="1"/>
          </p:nvPr>
        </p:nvSpPr>
        <p:spPr/>
        <p:txBody>
          <a:bodyPr/>
          <a:lstStyle/>
          <a:p>
            <a:r>
              <a:rPr lang="ru-RU" dirty="0"/>
              <a:t>У каждого пользователя компьютера должна быть отдельная учётная запись. </a:t>
            </a:r>
          </a:p>
          <a:p>
            <a:r>
              <a:rPr lang="ru-RU" dirty="0"/>
              <a:t>Это позволяет хранить файлы каждого пользователя отдельно, и выбирать индивидуальные настройки. Кроме того, это более безопасно. </a:t>
            </a:r>
          </a:p>
          <a:p>
            <a:r>
              <a:rPr lang="ru-RU" dirty="0"/>
              <a:t>Получить доступ к учётной записи другого пользователя может только тот, кто знает пароль.</a:t>
            </a:r>
          </a:p>
        </p:txBody>
      </p:sp>
    </p:spTree>
    <p:extLst>
      <p:ext uri="{BB962C8B-B14F-4D97-AF65-F5344CB8AC3E}">
        <p14:creationId xmlns:p14="http://schemas.microsoft.com/office/powerpoint/2010/main" val="327567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DF11F-FFC8-4DF2-B340-4AF79866348B}"/>
              </a:ext>
            </a:extLst>
          </p:cNvPr>
          <p:cNvSpPr>
            <a:spLocks noGrp="1"/>
          </p:cNvSpPr>
          <p:nvPr>
            <p:ph type="title"/>
          </p:nvPr>
        </p:nvSpPr>
        <p:spPr>
          <a:xfrm>
            <a:off x="581192" y="702156"/>
            <a:ext cx="11029616" cy="855711"/>
          </a:xfrm>
        </p:spPr>
        <p:txBody>
          <a:bodyPr/>
          <a:lstStyle/>
          <a:p>
            <a:pPr algn="ctr"/>
            <a:r>
              <a:rPr lang="ru-RU" dirty="0">
                <a:solidFill>
                  <a:srgbClr val="FFC000"/>
                </a:solidFill>
              </a:rPr>
              <a:t>Добавление новой учётной записи пользователя</a:t>
            </a:r>
          </a:p>
        </p:txBody>
      </p:sp>
      <p:sp>
        <p:nvSpPr>
          <p:cNvPr id="3" name="Объект 2">
            <a:extLst>
              <a:ext uri="{FF2B5EF4-FFF2-40B4-BE49-F238E27FC236}">
                <a16:creationId xmlns:a16="http://schemas.microsoft.com/office/drawing/2014/main" id="{4A24B9A2-DA60-46AC-B5AE-91D7849F4EAB}"/>
              </a:ext>
            </a:extLst>
          </p:cNvPr>
          <p:cNvSpPr>
            <a:spLocks noGrp="1"/>
          </p:cNvSpPr>
          <p:nvPr>
            <p:ph idx="1"/>
          </p:nvPr>
        </p:nvSpPr>
        <p:spPr>
          <a:xfrm>
            <a:off x="581192" y="2180496"/>
            <a:ext cx="11124853" cy="4496349"/>
          </a:xfrm>
        </p:spPr>
        <p:txBody>
          <a:bodyPr>
            <a:normAutofit fontScale="32500" lnSpcReduction="20000"/>
          </a:bodyPr>
          <a:lstStyle/>
          <a:p>
            <a:r>
              <a:rPr lang="ru-RU" sz="4800" dirty="0"/>
              <a:t>    Откройте Обзор и начните вводить: Пользователи.</a:t>
            </a:r>
          </a:p>
          <a:p>
            <a:r>
              <a:rPr lang="ru-RU" sz="4800" dirty="0"/>
              <a:t>    Нажмите Пользователи чтобы открыть этот раздел настроек.</a:t>
            </a:r>
          </a:p>
          <a:p>
            <a:r>
              <a:rPr lang="ru-RU" sz="4800" dirty="0"/>
              <a:t>    Нажмите Разблокировать в верхнем правом углу и затем по запросу системы введите свой пароль.</a:t>
            </a:r>
          </a:p>
          <a:p>
            <a:r>
              <a:rPr lang="ru-RU" sz="4800" dirty="0"/>
              <a:t>    Нажмите кнопку + Добавить пользователя... в разделе Пользователи, чтобы добавить новую учётную запись.</a:t>
            </a:r>
          </a:p>
          <a:p>
            <a:r>
              <a:rPr lang="ru-RU" sz="4800" dirty="0"/>
              <a:t>    Если новый пользователь должен обладать административным доступом к компьютеру, выберите тип учётной записи Администратор.</a:t>
            </a:r>
          </a:p>
          <a:p>
            <a:r>
              <a:rPr lang="ru-RU" sz="4800" dirty="0"/>
              <a:t>    Администраторы могут выполнять такие действия, как добавление и удаление пользователей, установку программного обеспечения и драйверов, а также изменять дату и время.</a:t>
            </a:r>
          </a:p>
          <a:p>
            <a:r>
              <a:rPr lang="ru-RU" sz="4800" dirty="0"/>
              <a:t>    Введите полное имя нового пользователя. Имя пользователя будет заполнено автоматически на основе полного имени. При желании его можно изменить.</a:t>
            </a:r>
          </a:p>
          <a:p>
            <a:r>
              <a:rPr lang="ru-RU" sz="4800" dirty="0"/>
              <a:t>    Вы можете установить пароль для нового пользователя сразу или позволить ему установить его самостоятельно при первом входе в систему. Если вы решите установить пароль сейчас, то можете нажать значок создать пароль, чтобы автоматически сгенерировать случайный пароль.</a:t>
            </a:r>
          </a:p>
          <a:p>
            <a:r>
              <a:rPr lang="ru-RU" sz="4800" dirty="0"/>
              <a:t>    Чтобы подключить пользователя к сетевому домену, нажмите Корпоративная учётная запись.</a:t>
            </a:r>
          </a:p>
          <a:p>
            <a:r>
              <a:rPr lang="ru-RU" sz="4800" dirty="0"/>
              <a:t>    Нажмите Добавить. После добавления пользователя можно настроить параметры Родительский контроль и Язык.</a:t>
            </a:r>
          </a:p>
          <a:p>
            <a:endParaRPr lang="ru-RU" dirty="0"/>
          </a:p>
        </p:txBody>
      </p:sp>
      <p:sp>
        <p:nvSpPr>
          <p:cNvPr id="5" name="AutoShape 2" descr="создать пароль">
            <a:extLst>
              <a:ext uri="{FF2B5EF4-FFF2-40B4-BE49-F238E27FC236}">
                <a16:creationId xmlns:a16="http://schemas.microsoft.com/office/drawing/2014/main" id="{071B41B0-2019-476A-A429-4716B90F06FA}"/>
              </a:ext>
            </a:extLst>
          </p:cNvPr>
          <p:cNvSpPr>
            <a:spLocks noChangeAspect="1" noChangeArrowheads="1"/>
          </p:cNvSpPr>
          <p:nvPr/>
        </p:nvSpPr>
        <p:spPr bwMode="auto">
          <a:xfrm>
            <a:off x="23183850" y="549275"/>
            <a:ext cx="152400" cy="152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371181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7749B4-E28E-45AC-B121-86EC7CFC2FDA}"/>
              </a:ext>
            </a:extLst>
          </p:cNvPr>
          <p:cNvSpPr>
            <a:spLocks noGrp="1"/>
          </p:cNvSpPr>
          <p:nvPr>
            <p:ph type="title"/>
          </p:nvPr>
        </p:nvSpPr>
        <p:spPr>
          <a:xfrm>
            <a:off x="581192" y="702156"/>
            <a:ext cx="11029616" cy="889577"/>
          </a:xfrm>
        </p:spPr>
        <p:txBody>
          <a:bodyPr/>
          <a:lstStyle/>
          <a:p>
            <a:pPr algn="ctr"/>
            <a:r>
              <a:rPr lang="ru-RU" dirty="0">
                <a:solidFill>
                  <a:srgbClr val="FFC000"/>
                </a:solidFill>
              </a:rPr>
              <a:t>Добавление новой учётной записи пользователя</a:t>
            </a:r>
            <a:endParaRPr lang="ru-RU" dirty="0"/>
          </a:p>
        </p:txBody>
      </p:sp>
      <p:pic>
        <p:nvPicPr>
          <p:cNvPr id="5" name="Объект 4">
            <a:extLst>
              <a:ext uri="{FF2B5EF4-FFF2-40B4-BE49-F238E27FC236}">
                <a16:creationId xmlns:a16="http://schemas.microsoft.com/office/drawing/2014/main" id="{E74F0393-48B9-49C0-A8D9-542AF4988F18}"/>
              </a:ext>
            </a:extLst>
          </p:cNvPr>
          <p:cNvPicPr>
            <a:picLocks noGrp="1" noChangeAspect="1"/>
          </p:cNvPicPr>
          <p:nvPr>
            <p:ph idx="1"/>
          </p:nvPr>
        </p:nvPicPr>
        <p:blipFill>
          <a:blip r:embed="rId2"/>
          <a:stretch>
            <a:fillRect/>
          </a:stretch>
        </p:blipFill>
        <p:spPr>
          <a:xfrm>
            <a:off x="2682711" y="2088092"/>
            <a:ext cx="6327608" cy="4253442"/>
          </a:xfrm>
        </p:spPr>
      </p:pic>
    </p:spTree>
    <p:extLst>
      <p:ext uri="{BB962C8B-B14F-4D97-AF65-F5344CB8AC3E}">
        <p14:creationId xmlns:p14="http://schemas.microsoft.com/office/powerpoint/2010/main" val="3892025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1C2E6E-C4DD-4FB8-8290-5C9ED0FCDD12}"/>
              </a:ext>
            </a:extLst>
          </p:cNvPr>
          <p:cNvSpPr>
            <a:spLocks noGrp="1"/>
          </p:cNvSpPr>
          <p:nvPr>
            <p:ph type="title"/>
          </p:nvPr>
        </p:nvSpPr>
        <p:spPr>
          <a:xfrm>
            <a:off x="581192" y="702156"/>
            <a:ext cx="11029616" cy="804911"/>
          </a:xfrm>
        </p:spPr>
        <p:txBody>
          <a:bodyPr/>
          <a:lstStyle/>
          <a:p>
            <a:pPr algn="ctr"/>
            <a:r>
              <a:rPr lang="ru-RU" dirty="0">
                <a:solidFill>
                  <a:srgbClr val="FFC000"/>
                </a:solidFill>
              </a:rPr>
              <a:t>Автоматический вход</a:t>
            </a:r>
          </a:p>
        </p:txBody>
      </p:sp>
      <p:sp>
        <p:nvSpPr>
          <p:cNvPr id="3" name="Объект 2">
            <a:extLst>
              <a:ext uri="{FF2B5EF4-FFF2-40B4-BE49-F238E27FC236}">
                <a16:creationId xmlns:a16="http://schemas.microsoft.com/office/drawing/2014/main" id="{22F4F6EC-11FD-4F5E-99EB-EC5BFCB20B4A}"/>
              </a:ext>
            </a:extLst>
          </p:cNvPr>
          <p:cNvSpPr>
            <a:spLocks noGrp="1"/>
          </p:cNvSpPr>
          <p:nvPr>
            <p:ph idx="1"/>
          </p:nvPr>
        </p:nvSpPr>
        <p:spPr>
          <a:xfrm>
            <a:off x="581193" y="2028096"/>
            <a:ext cx="11029615" cy="3678303"/>
          </a:xfrm>
        </p:spPr>
        <p:txBody>
          <a:bodyPr>
            <a:normAutofit/>
          </a:bodyPr>
          <a:lstStyle/>
          <a:p>
            <a:endParaRPr lang="ru-RU" dirty="0"/>
          </a:p>
          <a:p>
            <a:endParaRPr lang="ru-RU" dirty="0"/>
          </a:p>
          <a:p>
            <a:r>
              <a:rPr lang="ru-RU" dirty="0"/>
              <a:t>    Откройте Обзор и начните вводить: Пользователи.</a:t>
            </a:r>
          </a:p>
          <a:p>
            <a:r>
              <a:rPr lang="ru-RU" dirty="0"/>
              <a:t>    Нажмите Пользователи чтобы открыть этот раздел настроек.</a:t>
            </a:r>
          </a:p>
          <a:p>
            <a:r>
              <a:rPr lang="ru-RU" dirty="0"/>
              <a:t>    Нажмите Разблокировать в верхнем правом углу и затем по запросу системы введите свой пароль.</a:t>
            </a:r>
          </a:p>
          <a:p>
            <a:r>
              <a:rPr lang="ru-RU" dirty="0"/>
              <a:t>    Если вы хотите автоматически войти в другую учётную запись, выберите её в разделе Пользователи.</a:t>
            </a:r>
          </a:p>
          <a:p>
            <a:r>
              <a:rPr lang="ru-RU" dirty="0"/>
              <a:t>    Переведите переключатель Автоматический вход в положение «включено».</a:t>
            </a:r>
          </a:p>
          <a:p>
            <a:endParaRPr lang="ru-RU" dirty="0"/>
          </a:p>
        </p:txBody>
      </p:sp>
    </p:spTree>
    <p:extLst>
      <p:ext uri="{BB962C8B-B14F-4D97-AF65-F5344CB8AC3E}">
        <p14:creationId xmlns:p14="http://schemas.microsoft.com/office/powerpoint/2010/main" val="535258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9F4F15-834E-423F-AA63-438F9B403F82}"/>
              </a:ext>
            </a:extLst>
          </p:cNvPr>
          <p:cNvSpPr>
            <a:spLocks noGrp="1"/>
          </p:cNvSpPr>
          <p:nvPr>
            <p:ph type="title"/>
          </p:nvPr>
        </p:nvSpPr>
        <p:spPr>
          <a:xfrm>
            <a:off x="581192" y="702156"/>
            <a:ext cx="11029616" cy="847244"/>
          </a:xfrm>
        </p:spPr>
        <p:txBody>
          <a:bodyPr/>
          <a:lstStyle/>
          <a:p>
            <a:pPr algn="ctr"/>
            <a:r>
              <a:rPr lang="ru-RU" dirty="0">
                <a:solidFill>
                  <a:srgbClr val="FFC000"/>
                </a:solidFill>
              </a:rPr>
              <a:t>Автоматический вход</a:t>
            </a:r>
            <a:endParaRPr lang="ru-RU" dirty="0"/>
          </a:p>
        </p:txBody>
      </p:sp>
      <p:pic>
        <p:nvPicPr>
          <p:cNvPr id="5" name="Объект 4">
            <a:extLst>
              <a:ext uri="{FF2B5EF4-FFF2-40B4-BE49-F238E27FC236}">
                <a16:creationId xmlns:a16="http://schemas.microsoft.com/office/drawing/2014/main" id="{50C56A09-914F-4AC3-B9F8-16C46A428290}"/>
              </a:ext>
            </a:extLst>
          </p:cNvPr>
          <p:cNvPicPr>
            <a:picLocks noGrp="1" noChangeAspect="1"/>
          </p:cNvPicPr>
          <p:nvPr>
            <p:ph idx="1"/>
          </p:nvPr>
        </p:nvPicPr>
        <p:blipFill>
          <a:blip r:embed="rId2"/>
          <a:stretch>
            <a:fillRect/>
          </a:stretch>
        </p:blipFill>
        <p:spPr>
          <a:xfrm>
            <a:off x="3319371" y="2147358"/>
            <a:ext cx="4926726" cy="3678238"/>
          </a:xfrm>
        </p:spPr>
      </p:pic>
    </p:spTree>
    <p:extLst>
      <p:ext uri="{BB962C8B-B14F-4D97-AF65-F5344CB8AC3E}">
        <p14:creationId xmlns:p14="http://schemas.microsoft.com/office/powerpoint/2010/main" val="4247849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BC3D82-415F-4730-9480-99D1BEC4A035}"/>
              </a:ext>
            </a:extLst>
          </p:cNvPr>
          <p:cNvSpPr>
            <a:spLocks noGrp="1"/>
          </p:cNvSpPr>
          <p:nvPr>
            <p:ph type="title"/>
          </p:nvPr>
        </p:nvSpPr>
        <p:spPr>
          <a:xfrm>
            <a:off x="581192" y="702156"/>
            <a:ext cx="11029616" cy="914977"/>
          </a:xfrm>
        </p:spPr>
        <p:txBody>
          <a:bodyPr/>
          <a:lstStyle/>
          <a:p>
            <a:pPr algn="ctr"/>
            <a:r>
              <a:rPr lang="ru-RU" dirty="0">
                <a:solidFill>
                  <a:srgbClr val="FFC000"/>
                </a:solidFill>
              </a:rPr>
              <a:t>Смена изображения</a:t>
            </a:r>
          </a:p>
        </p:txBody>
      </p:sp>
      <p:sp>
        <p:nvSpPr>
          <p:cNvPr id="3" name="Объект 2">
            <a:extLst>
              <a:ext uri="{FF2B5EF4-FFF2-40B4-BE49-F238E27FC236}">
                <a16:creationId xmlns:a16="http://schemas.microsoft.com/office/drawing/2014/main" id="{A40A68A7-822B-403A-83C6-233B01C58A27}"/>
              </a:ext>
            </a:extLst>
          </p:cNvPr>
          <p:cNvSpPr>
            <a:spLocks noGrp="1"/>
          </p:cNvSpPr>
          <p:nvPr>
            <p:ph idx="1"/>
          </p:nvPr>
        </p:nvSpPr>
        <p:spPr/>
        <p:txBody>
          <a:bodyPr>
            <a:normAutofit/>
          </a:bodyPr>
          <a:lstStyle/>
          <a:p>
            <a:r>
              <a:rPr lang="ru-RU" dirty="0"/>
              <a:t>Откройте Обзор и начните вводить: Пользователи.</a:t>
            </a:r>
          </a:p>
          <a:p>
            <a:r>
              <a:rPr lang="ru-RU" dirty="0"/>
              <a:t>Нажмите Пользователи чтобы открыть этот раздел настроек.</a:t>
            </a:r>
          </a:p>
          <a:p>
            <a:r>
              <a:rPr lang="ru-RU" dirty="0"/>
              <a:t>Если вам нужно изменить параметры учётной записи другого пользователя, нажмите Разблокировать в верхнем правом углу окна и по запросу введите свой пароль. Выберите пользователя в разделе Пользователи.</a:t>
            </a:r>
          </a:p>
          <a:p>
            <a:r>
              <a:rPr lang="ru-RU" dirty="0"/>
              <a:t>Нажмите значок карандаша рядом с именем пользователя. Откроется галерея с несколькими стандартными изображениями. Если одно из них вам понравилась, нажмите на него, чтобы выбрать его для своей учётной записи.</a:t>
            </a:r>
          </a:p>
        </p:txBody>
      </p:sp>
    </p:spTree>
    <p:extLst>
      <p:ext uri="{BB962C8B-B14F-4D97-AF65-F5344CB8AC3E}">
        <p14:creationId xmlns:p14="http://schemas.microsoft.com/office/powerpoint/2010/main" val="297306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EA1423-00F2-4D46-91F4-90ED78E82E2F}"/>
              </a:ext>
            </a:extLst>
          </p:cNvPr>
          <p:cNvSpPr>
            <a:spLocks noGrp="1"/>
          </p:cNvSpPr>
          <p:nvPr>
            <p:ph type="title"/>
          </p:nvPr>
        </p:nvSpPr>
        <p:spPr>
          <a:xfrm>
            <a:off x="581192" y="702156"/>
            <a:ext cx="11029616" cy="847244"/>
          </a:xfrm>
        </p:spPr>
        <p:txBody>
          <a:bodyPr/>
          <a:lstStyle/>
          <a:p>
            <a:pPr algn="ctr"/>
            <a:r>
              <a:rPr lang="ru-RU" dirty="0">
                <a:solidFill>
                  <a:srgbClr val="FFC000"/>
                </a:solidFill>
              </a:rPr>
              <a:t>Административные права</a:t>
            </a:r>
          </a:p>
        </p:txBody>
      </p:sp>
      <p:sp>
        <p:nvSpPr>
          <p:cNvPr id="3" name="Объект 2">
            <a:extLst>
              <a:ext uri="{FF2B5EF4-FFF2-40B4-BE49-F238E27FC236}">
                <a16:creationId xmlns:a16="http://schemas.microsoft.com/office/drawing/2014/main" id="{21CC73CC-001A-44CB-8AD5-977D4DA75FAD}"/>
              </a:ext>
            </a:extLst>
          </p:cNvPr>
          <p:cNvSpPr>
            <a:spLocks noGrp="1"/>
          </p:cNvSpPr>
          <p:nvPr>
            <p:ph idx="1"/>
          </p:nvPr>
        </p:nvSpPr>
        <p:spPr>
          <a:xfrm>
            <a:off x="581192" y="2180496"/>
            <a:ext cx="11029616" cy="4169504"/>
          </a:xfrm>
        </p:spPr>
        <p:txBody>
          <a:bodyPr>
            <a:normAutofit/>
          </a:bodyPr>
          <a:lstStyle/>
          <a:p>
            <a:r>
              <a:rPr lang="ru-RU" dirty="0"/>
              <a:t>Помимо созданных вами файлов на компьютере хранится множество файлов, необходимых для правильной работы системы. Если эти важные системные файлы изменить неправильно, это может послужить причиной различных неполадок, поэтому по умолчанию они защищены от изменений. Некоторые приложения также изменяют важные части системы, они также защищены.</a:t>
            </a:r>
          </a:p>
          <a:p>
            <a:r>
              <a:rPr lang="ru-RU" dirty="0"/>
              <a:t>Защита заключается в том, что изменять эти файлы или использовать приложения, изменяющие их, могут только пользователи с правами администратора. В повседневной работе нет необходимости изменять системные файлы или использовать защищённые приложения, поэтому по умолчанию у вас нет прав доступа администратора.</a:t>
            </a:r>
          </a:p>
          <a:p>
            <a:endParaRPr lang="ru-RU" dirty="0"/>
          </a:p>
        </p:txBody>
      </p:sp>
    </p:spTree>
    <p:extLst>
      <p:ext uri="{BB962C8B-B14F-4D97-AF65-F5344CB8AC3E}">
        <p14:creationId xmlns:p14="http://schemas.microsoft.com/office/powerpoint/2010/main" val="2932648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57A7DC-A07A-4999-9F27-F247E2AC35C6}"/>
              </a:ext>
            </a:extLst>
          </p:cNvPr>
          <p:cNvSpPr>
            <a:spLocks noGrp="1"/>
          </p:cNvSpPr>
          <p:nvPr>
            <p:ph type="title"/>
          </p:nvPr>
        </p:nvSpPr>
        <p:spPr/>
        <p:txBody>
          <a:bodyPr/>
          <a:lstStyle/>
          <a:p>
            <a:pPr algn="ctr"/>
            <a:r>
              <a:rPr lang="ru-RU" dirty="0">
                <a:solidFill>
                  <a:srgbClr val="FFC000"/>
                </a:solidFill>
              </a:rPr>
              <a:t>Административные права</a:t>
            </a:r>
            <a:endParaRPr lang="ru-RU" dirty="0"/>
          </a:p>
        </p:txBody>
      </p:sp>
      <p:sp>
        <p:nvSpPr>
          <p:cNvPr id="3" name="Объект 2">
            <a:extLst>
              <a:ext uri="{FF2B5EF4-FFF2-40B4-BE49-F238E27FC236}">
                <a16:creationId xmlns:a16="http://schemas.microsoft.com/office/drawing/2014/main" id="{8FC06087-DB9A-4F28-8842-4F06381512C8}"/>
              </a:ext>
            </a:extLst>
          </p:cNvPr>
          <p:cNvSpPr>
            <a:spLocks noGrp="1"/>
          </p:cNvSpPr>
          <p:nvPr>
            <p:ph idx="1"/>
          </p:nvPr>
        </p:nvSpPr>
        <p:spPr/>
        <p:txBody>
          <a:bodyPr/>
          <a:lstStyle/>
          <a:p>
            <a:r>
              <a:rPr lang="ru-RU" dirty="0"/>
              <a:t>Иногда может возникнуть необходимость в использовании этих приложений, поэтому можно временно получить права администратора, чтобы внести изменения. Если приложение требует административных полномочий, то вам будет предложено ввести пароль. Например, если вы хотите установить новые программы, установщик приложений (менеджер пакетов) предложит ввести пароль, чтобы получить возможность добавить новое приложение в систему. Как только установка завершится, вы снова лишитесь прав администратора.</a:t>
            </a:r>
          </a:p>
          <a:p>
            <a:r>
              <a:rPr lang="ru-RU" dirty="0"/>
              <a:t>Права администратора связаны с учётной записью пользователя. У пользователей-Администраторов эти права есть, у Обычных пользователей — нет. Без прав администратора вы не сможете устанавливать программы. Некоторые учётные записи (например, «</a:t>
            </a:r>
            <a:r>
              <a:rPr lang="ru-RU" dirty="0" err="1"/>
              <a:t>root</a:t>
            </a:r>
            <a:r>
              <a:rPr lang="ru-RU" dirty="0"/>
              <a:t>») имеют постоянные права администратора. Не следует работать с правами администратора постоянно, поскольку вы можете случайно изменить что-нибудь (например, удалить важные системные файлы).</a:t>
            </a:r>
          </a:p>
          <a:p>
            <a:endParaRPr lang="ru-RU" dirty="0"/>
          </a:p>
        </p:txBody>
      </p:sp>
    </p:spTree>
    <p:extLst>
      <p:ext uri="{BB962C8B-B14F-4D97-AF65-F5344CB8AC3E}">
        <p14:creationId xmlns:p14="http://schemas.microsoft.com/office/powerpoint/2010/main" val="4124131030"/>
      </p:ext>
    </p:extLst>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28</TotalTime>
  <Words>814</Words>
  <Application>Microsoft Office PowerPoint</Application>
  <PresentationFormat>Широкоэкранный</PresentationFormat>
  <Paragraphs>50</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Corbel</vt:lpstr>
      <vt:lpstr>Gill Sans MT</vt:lpstr>
      <vt:lpstr>Times New Roman</vt:lpstr>
      <vt:lpstr>Wingdings 2</vt:lpstr>
      <vt:lpstr>Дивиденд</vt:lpstr>
      <vt:lpstr>Лекция 10</vt:lpstr>
      <vt:lpstr>Учетные записи пользователей</vt:lpstr>
      <vt:lpstr>Добавление новой учётной записи пользователя</vt:lpstr>
      <vt:lpstr>Добавление новой учётной записи пользователя</vt:lpstr>
      <vt:lpstr>Автоматический вход</vt:lpstr>
      <vt:lpstr>Автоматический вход</vt:lpstr>
      <vt:lpstr>Смена изображения</vt:lpstr>
      <vt:lpstr>Административные права</vt:lpstr>
      <vt:lpstr>Административные права</vt:lpstr>
      <vt:lpstr>Необходимость прав администратора</vt:lpstr>
      <vt:lpstr>Назначение административных полномочий</vt:lpstr>
      <vt:lpstr>Назначение административных полномочий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10</dc:title>
  <dc:creator>Владислав Карюкин</dc:creator>
  <cp:lastModifiedBy>Владислав Карюкин</cp:lastModifiedBy>
  <cp:revision>3</cp:revision>
  <dcterms:created xsi:type="dcterms:W3CDTF">2024-03-25T15:32:32Z</dcterms:created>
  <dcterms:modified xsi:type="dcterms:W3CDTF">2024-03-25T16:01:05Z</dcterms:modified>
</cp:coreProperties>
</file>